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87" r:id="rId4"/>
    <p:sldId id="281" r:id="rId5"/>
    <p:sldId id="282" r:id="rId6"/>
    <p:sldId id="283" r:id="rId7"/>
    <p:sldId id="284" r:id="rId8"/>
    <p:sldId id="285" r:id="rId9"/>
    <p:sldId id="288" r:id="rId10"/>
    <p:sldId id="305" r:id="rId11"/>
    <p:sldId id="289" r:id="rId12"/>
    <p:sldId id="290" r:id="rId13"/>
    <p:sldId id="291" r:id="rId14"/>
    <p:sldId id="286" r:id="rId15"/>
    <p:sldId id="292" r:id="rId16"/>
    <p:sldId id="269" r:id="rId17"/>
    <p:sldId id="299" r:id="rId18"/>
    <p:sldId id="300" r:id="rId19"/>
    <p:sldId id="301" r:id="rId20"/>
    <p:sldId id="302" r:id="rId21"/>
    <p:sldId id="303" r:id="rId22"/>
    <p:sldId id="304" r:id="rId23"/>
    <p:sldId id="279" r:id="rId24"/>
    <p:sldId id="307" r:id="rId25"/>
    <p:sldId id="309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B45E5-E528-4586-98EF-0C1E09938206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735D9-E694-46BF-B4D3-AB1CF5646857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1293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735D9-E694-46BF-B4D3-AB1CF5646857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4663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735D9-E694-46BF-B4D3-AB1CF5646857}" type="slidenum">
              <a:rPr lang="sr-Latn-RS" smtClean="0"/>
              <a:t>25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702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098F-D83F-E019-662F-2A8E2ADA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4FA21-711A-32BF-EAB9-E58FEBA7D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FC496-9B4A-3D38-C9FF-26681B61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7461-03A5-0327-1E2F-1CE57A77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ACE2B-55CD-9F6E-2AF9-B75B6572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8153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6596-4010-F350-5BB3-9FADA60E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11025-5929-91C4-605C-1A0F565FE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04E6E-2E2B-1C01-0656-FFA8E2CA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F3756-72FF-2874-A5B7-9EDA2AA9F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0396B-20B5-111A-A973-9D9C1B4E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703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8F34C-C145-C977-CCCA-B941B9713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112CA-1E51-4608-C400-78647127C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04695-5CA8-1D1B-62D3-3949634F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E3ED-342C-F08F-A393-65F7345F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DF7-1C0D-7D81-1E1F-48CC8493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7022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C75A-D261-F6A1-3A88-02B5C123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CFCB-3203-378F-E3FA-93280F7C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C1840-52E7-1A6E-2272-EC60D1BE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60066-F83B-1F62-373A-12929CEA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DD09-4ACE-32C2-4021-09C1604E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938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1EC-4B25-4836-654A-8DF57210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68FFC-BBF6-225B-EFC1-A0A977D9D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E560-CF37-935E-E9BB-3457E188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2065A-68FE-1A94-9152-DF6E09BC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6585-23CC-3D13-642C-5DC75328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0324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E990-56B0-8A22-72DA-9947BD5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388F-8562-A9C9-07EE-B532308F2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45BEB-1599-5B57-D74C-05161D78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09266-A736-A52E-AFE0-B5DAD1DC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AE116-6CCF-FFF6-855E-834E8A58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EA87-8936-15D2-8F73-A162AE4D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5192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D02E-BDC5-ADB4-1AED-62766BDEC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E5BB6-5CBF-8FA8-2544-6E19C4D5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54CF8-941D-8AB2-FA38-360503426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E8F7B-6010-11BA-9692-74F175E67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5ECE0-D9B1-499F-8CFC-5277E3CA9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5600-0B76-DBD6-ADDB-A37AA59B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14797B-CF53-E86D-BB0A-D453C370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2DBEF-79C6-D2AA-059A-6BA789A2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5423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5D8E-3D1D-0E28-072C-6A9790D1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30C0A-1183-7CC7-28F0-0E470E88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A1A71-576A-BE05-A40C-96FE751D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C649-8B28-4646-EA2F-567E6C58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482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7A154-21D4-02FF-1527-B9A6AE3E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F576B-491B-8199-3F7B-0B4C6280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F9BD2-4DD6-4068-8152-2B5C2D6F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4079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FAA7-56FA-FFD9-EA1B-1A780EDB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9AAF-8D99-6EB2-18A7-E1352FC5D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90049-4B1C-D2BB-50BF-9B3549E4C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23EA7-927F-9633-859D-B332D6C8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739EF-5EDF-6709-B86D-B6429704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C3000-7B11-7A63-DB37-DE9272D0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31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87D2-1E8E-3E61-CF87-9EE5A7D6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B1615-B134-BA3F-F4C7-B378F327C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FEDE0-C970-595F-FEC0-8EEDB03E9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BE38F-09D1-11D4-63C0-09D46A5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1E824-4610-8EBA-DF9E-28F1BFAD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EFEFA-BF8E-60B0-1F69-37A4EDFE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2470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7B849-A0EC-0297-B996-AC79B973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A213A-36F0-F2A6-5515-3EDC69CC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6B482-9697-B8B8-7338-2A8C3C8BA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F2C3EF-EC38-47F2-8433-25A3B964A660}" type="datetimeFigureOut">
              <a:rPr lang="sr-Latn-RS" smtClean="0"/>
              <a:t>16.10.2025.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7FA99-900F-1368-3FA0-4E20F0771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B24B-B35A-80EC-7106-243BF66DF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068BDB-D19C-48FB-BA31-F6A64D8F49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3421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tronn.readthedocs.io/en/latest/galaxy10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4EF3E-EF5F-90A3-D9AC-9792AFBBE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Klasifikacija morfologije </a:t>
            </a:r>
            <a:r>
              <a:rPr lang="sr-Latn-RS" sz="4800">
                <a:solidFill>
                  <a:srgbClr val="FFFFFF"/>
                </a:solidFill>
              </a:rPr>
              <a:t>g</a:t>
            </a:r>
            <a:r>
              <a:rPr lang="en-US" sz="4800">
                <a:solidFill>
                  <a:srgbClr val="FFFFFF"/>
                </a:solidFill>
              </a:rPr>
              <a:t>alaksija</a:t>
            </a:r>
            <a:endParaRPr lang="sr-Latn-RS" sz="480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A4317-3C17-8F18-BDAC-7D899FD91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sr-Latn-RS" sz="1300">
                <a:solidFill>
                  <a:srgbClr val="FFFFFF"/>
                </a:solidFill>
              </a:rPr>
              <a:t>Predmet: </a:t>
            </a:r>
          </a:p>
          <a:p>
            <a:pPr algn="r"/>
            <a:r>
              <a:rPr lang="sr-Latn-RS" sz="1300">
                <a:solidFill>
                  <a:srgbClr val="FFFFFF"/>
                </a:solidFill>
              </a:rPr>
              <a:t>Računarska inteligencija</a:t>
            </a:r>
          </a:p>
          <a:p>
            <a:pPr algn="r"/>
            <a:r>
              <a:rPr lang="sr-Latn-RS" sz="1300">
                <a:solidFill>
                  <a:srgbClr val="FFFFFF"/>
                </a:solidFill>
              </a:rPr>
              <a:t>Student:</a:t>
            </a:r>
          </a:p>
          <a:p>
            <a:pPr algn="r"/>
            <a:r>
              <a:rPr lang="en-US" sz="1300">
                <a:solidFill>
                  <a:srgbClr val="FFFFFF"/>
                </a:solidFill>
              </a:rPr>
              <a:t>Du</a:t>
            </a:r>
            <a:r>
              <a:rPr lang="sr-Latn-RS" sz="1300">
                <a:solidFill>
                  <a:srgbClr val="FFFFFF"/>
                </a:solidFill>
              </a:rPr>
              <a:t>šan Komadinović, SV65/2022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7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126E9-6641-3AC7-7508-369892D9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049EF8-D239-AA77-5BC6-F0FB1F691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4421A-1004-FBE4-FD6D-4E93CEFD8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3AAEC4-AB7C-830D-1E2D-EF5EB045F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543BA-E5E3-12F7-A102-2F11C9AF6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00A357-FA3F-A576-BB46-1FAB4E8B9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CC16D8-AB77-DDA3-F6B6-6272A9EB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D113F7-B647-91F9-E985-D14771D6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18A34-20D1-C526-4544-8A743AC79C42}"/>
              </a:ext>
            </a:extLst>
          </p:cNvPr>
          <p:cNvSpPr txBox="1"/>
          <p:nvPr/>
        </p:nvSpPr>
        <p:spPr>
          <a:xfrm>
            <a:off x="1059088" y="717731"/>
            <a:ext cx="4260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src/train/train_resnet.py</a:t>
            </a:r>
            <a:endParaRPr lang="sr-Latn-RS" sz="1600">
              <a:solidFill>
                <a:schemeClr val="bg1"/>
              </a:solidFill>
            </a:endParaRPr>
          </a:p>
        </p:txBody>
      </p:sp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3C1E44A-ED28-3A49-D58C-1F1031CD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93" y="0"/>
            <a:ext cx="5084124" cy="10966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CFC339-890B-CF2A-64B9-97F049E7AC1A}"/>
              </a:ext>
            </a:extLst>
          </p:cNvPr>
          <p:cNvSpPr txBox="1"/>
          <p:nvPr/>
        </p:nvSpPr>
        <p:spPr>
          <a:xfrm>
            <a:off x="987711" y="1320981"/>
            <a:ext cx="4260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>
                <a:solidFill>
                  <a:schemeClr val="bg1"/>
                </a:solidFill>
              </a:rPr>
              <a:t>Inicijalna faza: ekstrakcija osobina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BE7D5-C74D-65D4-1F29-3CBA37321189}"/>
              </a:ext>
            </a:extLst>
          </p:cNvPr>
          <p:cNvSpPr txBox="1"/>
          <p:nvPr/>
        </p:nvSpPr>
        <p:spPr>
          <a:xfrm>
            <a:off x="987711" y="1986448"/>
            <a:ext cx="3851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>
                <a:solidFill>
                  <a:schemeClr val="bg1"/>
                </a:solidFill>
              </a:rPr>
              <a:t>Postepeno odmrzavanje slojeva, kako bi model polako prilagodio dublje reprezentacije bez destabilizacije težina</a:t>
            </a:r>
          </a:p>
        </p:txBody>
      </p:sp>
    </p:spTree>
    <p:extLst>
      <p:ext uri="{BB962C8B-B14F-4D97-AF65-F5344CB8AC3E}">
        <p14:creationId xmlns:p14="http://schemas.microsoft.com/office/powerpoint/2010/main" val="531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-0.00117 -0.61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FAF8A-06C0-A765-BDC5-EBE2FC0D8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74B71-CFE2-A4C7-3914-08299AE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CCFB3-1CE6-D521-4842-0CDB121D4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08E77-5A65-AFED-8460-84F6628BC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3F37D3-65AA-067A-909D-3A4E397BD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F08F0B-477B-2B27-10FB-8E47AE5DB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9C3755-FB0A-0524-40C7-3CF6AA18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53CB85-98F6-D240-F14F-EC5C3B60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5CDEAFC-6C60-C11F-60AE-DFD3AB207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1" y="1091935"/>
            <a:ext cx="10221751" cy="553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0E8D6-0042-DD50-8F91-CFF6358DFCDA}"/>
              </a:ext>
            </a:extLst>
          </p:cNvPr>
          <p:cNvSpPr txBox="1"/>
          <p:nvPr/>
        </p:nvSpPr>
        <p:spPr>
          <a:xfrm>
            <a:off x="987710" y="480414"/>
            <a:ext cx="1021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src/train/callbacks.py</a:t>
            </a:r>
            <a:r>
              <a:rPr lang="sr-Latn-RS">
                <a:solidFill>
                  <a:schemeClr val="bg1"/>
                </a:solidFill>
              </a:rPr>
              <a:t> – callback funkcije za treniranje modela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ACA2F-4246-7873-023F-B92F5F2462A7}"/>
              </a:ext>
            </a:extLst>
          </p:cNvPr>
          <p:cNvSpPr txBox="1"/>
          <p:nvPr/>
        </p:nvSpPr>
        <p:spPr>
          <a:xfrm>
            <a:off x="1066368" y="1686222"/>
            <a:ext cx="774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>
                <a:solidFill>
                  <a:schemeClr val="bg1"/>
                </a:solidFill>
              </a:rPr>
              <a:t>za prestanak treniranja ako nema napretka u zadnjih 5 epoha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ECB18-01CC-674E-01DB-81E32A7AB85B}"/>
              </a:ext>
            </a:extLst>
          </p:cNvPr>
          <p:cNvSpPr txBox="1"/>
          <p:nvPr/>
        </p:nvSpPr>
        <p:spPr>
          <a:xfrm>
            <a:off x="994258" y="2551675"/>
            <a:ext cx="774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>
                <a:solidFill>
                  <a:schemeClr val="bg1"/>
                </a:solidFill>
              </a:rPr>
              <a:t>za cuvanje najboljeg modela tokom čitavog treninga</a:t>
            </a:r>
            <a:endParaRPr lang="sr-Latn-R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FA71-8B81-710A-A57F-D89839A6D93A}"/>
              </a:ext>
            </a:extLst>
          </p:cNvPr>
          <p:cNvSpPr txBox="1"/>
          <p:nvPr/>
        </p:nvSpPr>
        <p:spPr>
          <a:xfrm>
            <a:off x="994258" y="3605473"/>
            <a:ext cx="1005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>
                <a:solidFill>
                  <a:schemeClr val="bg1"/>
                </a:solidFill>
              </a:rPr>
              <a:t>za smanjivanje learning rate-a ako je model dostigao „plato“ (nije se poboljšao u odnosu na prethodne epohe)</a:t>
            </a:r>
            <a:endParaRPr lang="sr-Latn-RS" sz="1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D4C07-0EB0-F4F2-84A5-623D87B2FC89}"/>
              </a:ext>
            </a:extLst>
          </p:cNvPr>
          <p:cNvSpPr txBox="1"/>
          <p:nvPr/>
        </p:nvSpPr>
        <p:spPr>
          <a:xfrm>
            <a:off x="6155354" y="4818992"/>
            <a:ext cx="489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>
                <a:solidFill>
                  <a:schemeClr val="bg1"/>
                </a:solidFill>
              </a:rPr>
              <a:t>za logovanje treninga koji mogu posle da se otvore preko TensorBoard servera</a:t>
            </a:r>
            <a:endParaRPr lang="sr-Latn-R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2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A6893-E439-7D33-F96F-B2BE5016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440412-3CB6-1DA7-8EB4-04CD1E6E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913752-F056-39D2-23DE-CDFEA20FF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E369B7-2B94-ACE3-783E-3822D55F8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9BE22-C0EF-D620-8E01-BA5C1E9FF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C03253-73C7-1A63-A093-A8ABF5C9C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7C0087-A63C-5F21-7EC0-5817ED6D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11B496-3B6B-CB5C-92F9-3158CBA80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44C2D1C-EA69-175B-4D88-FB17E9BB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"/>
          <a:stretch>
            <a:fillRect/>
          </a:stretch>
        </p:blipFill>
        <p:spPr>
          <a:xfrm>
            <a:off x="1479179" y="568289"/>
            <a:ext cx="9224504" cy="6112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FB76-456A-2D2B-4495-9430874F18C1}"/>
              </a:ext>
            </a:extLst>
          </p:cNvPr>
          <p:cNvSpPr txBox="1"/>
          <p:nvPr/>
        </p:nvSpPr>
        <p:spPr>
          <a:xfrm>
            <a:off x="1479178" y="177204"/>
            <a:ext cx="932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src/train/prepare_dataset.py</a:t>
            </a:r>
            <a:r>
              <a:rPr lang="sr-Latn-RS" sz="1600">
                <a:solidFill>
                  <a:schemeClr val="bg1"/>
                </a:solidFill>
              </a:rPr>
              <a:t> – učitava skup, deli na train/val test i definiše pretprocesiranje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4685C-1D92-2939-0624-F468EC661371}"/>
              </a:ext>
            </a:extLst>
          </p:cNvPr>
          <p:cNvSpPr txBox="1"/>
          <p:nvPr/>
        </p:nvSpPr>
        <p:spPr>
          <a:xfrm>
            <a:off x="5115683" y="3754029"/>
            <a:ext cx="558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600">
                <a:solidFill>
                  <a:schemeClr val="bg1"/>
                </a:solidFill>
              </a:rPr>
              <a:t>Tensorflow paralelizuje pretprocesiranje: priprema sledeću turu dok traje treniranje na grafičkoj kartici</a:t>
            </a:r>
            <a:endParaRPr lang="sr-Latn-RS" sz="1600"/>
          </a:p>
        </p:txBody>
      </p:sp>
    </p:spTree>
    <p:extLst>
      <p:ext uri="{BB962C8B-B14F-4D97-AF65-F5344CB8AC3E}">
        <p14:creationId xmlns:p14="http://schemas.microsoft.com/office/powerpoint/2010/main" val="22126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A36BD4-39F4-DBF7-2378-E375FAFB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B4C34D-7024-0FD6-55ED-42D1FF5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CD455-FD64-3BA7-CCF1-620597639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3B4C4-ABDD-01F2-4143-F1F44196E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0F60DD-4883-DBA9-C24B-F2730B8CE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732898-8C41-0D01-428F-39F65B9C1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A7B89C-126F-0028-AD0E-0D95AE00C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7E1DC8C-45DE-87ED-DE19-F1024210C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D6D5735-49F0-6859-4628-961C6D762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07" y="1426823"/>
            <a:ext cx="9373908" cy="4867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B9F4F-2366-6810-67C4-F6A8AF3C5413}"/>
              </a:ext>
            </a:extLst>
          </p:cNvPr>
          <p:cNvSpPr txBox="1"/>
          <p:nvPr/>
        </p:nvSpPr>
        <p:spPr>
          <a:xfrm>
            <a:off x="1409046" y="639196"/>
            <a:ext cx="948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src/preprocessing/preprocess.py</a:t>
            </a:r>
            <a:r>
              <a:rPr lang="sr-Latn-RS" sz="1600">
                <a:solidFill>
                  <a:schemeClr val="bg1"/>
                </a:solidFill>
              </a:rPr>
              <a:t> – radi normalizaciju u zavisnosti od modela i opcionu augmentaciju, slabu ili jaču (detaljnije na sledećem slajdu)</a:t>
            </a:r>
          </a:p>
        </p:txBody>
      </p:sp>
    </p:spTree>
    <p:extLst>
      <p:ext uri="{BB962C8B-B14F-4D97-AF65-F5344CB8AC3E}">
        <p14:creationId xmlns:p14="http://schemas.microsoft.com/office/powerpoint/2010/main" val="8054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21828-672A-C697-B86F-686559F4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E8C6B6-2F26-1CBC-33F2-8B58B9BBF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4FA62-045B-1522-9DE5-F88E7E804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237E0F-8035-63E2-C071-6359CCF8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C8233-A7BA-568E-00B7-8A2DBD93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5D822-E8DD-D858-5A53-8582CB4DB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A20584-7B5F-253B-1FCE-E5830E9B5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0EF9ED-5C1B-DA41-1EC1-14203CCB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omputer screen shot of code&#10;&#10;AI-generated content may be incorrect.">
            <a:extLst>
              <a:ext uri="{FF2B5EF4-FFF2-40B4-BE49-F238E27FC236}">
                <a16:creationId xmlns:a16="http://schemas.microsoft.com/office/drawing/2014/main" id="{0DCBDAF7-95DC-1170-42E0-5F47E84FE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6" y="3429000"/>
            <a:ext cx="8316486" cy="3191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D59F4-C9A5-3004-FF26-884AA5790C2F}"/>
              </a:ext>
            </a:extLst>
          </p:cNvPr>
          <p:cNvSpPr txBox="1"/>
          <p:nvPr/>
        </p:nvSpPr>
        <p:spPr>
          <a:xfrm>
            <a:off x="2190398" y="2973578"/>
            <a:ext cx="849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src/preprocessing/augment.py</a:t>
            </a:r>
            <a:r>
              <a:rPr lang="sr-Latn-RS">
                <a:solidFill>
                  <a:schemeClr val="bg1"/>
                </a:solidFill>
              </a:rPr>
              <a:t> – menja izgled slika iz trening skupa u svakoj eposi</a:t>
            </a:r>
          </a:p>
        </p:txBody>
      </p:sp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052FD3D-0111-27A0-5637-64C2288C0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98" y="1153085"/>
            <a:ext cx="7802064" cy="1733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C59BEF-724A-B8C1-1F26-037B27905620}"/>
              </a:ext>
            </a:extLst>
          </p:cNvPr>
          <p:cNvSpPr txBox="1"/>
          <p:nvPr/>
        </p:nvSpPr>
        <p:spPr>
          <a:xfrm>
            <a:off x="2190398" y="463403"/>
            <a:ext cx="793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src/preprocessing/class_weights.py</a:t>
            </a:r>
            <a:r>
              <a:rPr lang="sr-Latn-RS">
                <a:solidFill>
                  <a:schemeClr val="bg1"/>
                </a:solidFill>
              </a:rPr>
              <a:t> – dodeljuje težine klasama da bi model bolje obratio pažnju na slike iz klasa sa manjim brojem slika (klase 0, 4 i 8)</a:t>
            </a:r>
          </a:p>
        </p:txBody>
      </p:sp>
    </p:spTree>
    <p:extLst>
      <p:ext uri="{BB962C8B-B14F-4D97-AF65-F5344CB8AC3E}">
        <p14:creationId xmlns:p14="http://schemas.microsoft.com/office/powerpoint/2010/main" val="11900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60377-8653-1CFD-8DD0-7A7B74C55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B1A595-7B2A-1AF4-77F2-DADAC0A0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508E-9580-74C1-F651-3B9BE7119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82FD2-58D7-3938-0806-FFF8EB8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ECD65-2CC2-2D7F-4840-753BC1CA9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69E22C-E5D5-E323-E9A7-2CA78881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0C7282-316B-F1BA-7717-F797DB388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E7034B-8FB1-A6F0-29D7-5D119C96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FA4233C-8DE9-4F8D-9495-F00968A73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3" y="904965"/>
            <a:ext cx="10888595" cy="5725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7CE85-8EA0-B389-CC99-4CAF5FD95A07}"/>
              </a:ext>
            </a:extLst>
          </p:cNvPr>
          <p:cNvSpPr txBox="1"/>
          <p:nvPr/>
        </p:nvSpPr>
        <p:spPr>
          <a:xfrm>
            <a:off x="656274" y="428715"/>
            <a:ext cx="7732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src/test/evaluate_model.py</a:t>
            </a:r>
            <a:r>
              <a:rPr lang="sr-Latn-RS" sz="1600">
                <a:solidFill>
                  <a:schemeClr val="bg1"/>
                </a:solidFill>
              </a:rPr>
              <a:t> – evaluira treniran model i ispisuje rezultate</a:t>
            </a:r>
          </a:p>
        </p:txBody>
      </p:sp>
    </p:spTree>
    <p:extLst>
      <p:ext uri="{BB962C8B-B14F-4D97-AF65-F5344CB8AC3E}">
        <p14:creationId xmlns:p14="http://schemas.microsoft.com/office/powerpoint/2010/main" val="1179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CD937-6B99-18CD-799A-2A6F74D02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Rezultati</a:t>
            </a:r>
            <a:endParaRPr lang="sr-Latn-RS"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0F953-91E6-DB61-53E3-66DABED45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72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8A56B-8854-71C7-4EA3-7740959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Skup podataka</a:t>
            </a:r>
            <a:endParaRPr lang="sr-Latn-RS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F7AE1-3C73-98BD-62C1-6A5D43BF3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endParaRPr lang="sr-Latn-R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57C79-3128-0B9A-A7A6-6E58ED92F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BCE12-9FFA-BC11-106A-EC483910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0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66DAA1-4F95-D25B-7D88-C1DAE6A58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41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F03D-3EC0-19CE-B8E6-4F6CFED7A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855544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Analiza rezultata</a:t>
            </a:r>
            <a:endParaRPr lang="sr-Latn-RS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FB448-7792-C0B9-300F-381EE2285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endParaRPr lang="sr-Latn-R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1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DEC421-6D82-DB39-624C-F66CCCF3C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511B73-5A04-A8DA-950A-EC3D78485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A4549-00DC-A0EF-7AC6-4109D5B3A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ADF5B7-31F7-8BF6-00CE-A55C94318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5882A-DE80-9D79-4212-10863481D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69045F-DFD1-8A3C-FCE6-89ADE1526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F43225-3617-F718-6F7A-3CA4D38CA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10B7EA-6701-1B43-EAD3-0C4EA4E9C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6857A3-0BDB-2203-CA30-77F2093B1432}"/>
              </a:ext>
            </a:extLst>
          </p:cNvPr>
          <p:cNvSpPr txBox="1"/>
          <p:nvPr/>
        </p:nvSpPr>
        <p:spPr>
          <a:xfrm>
            <a:off x="451199" y="2329636"/>
            <a:ext cx="11287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>
                <a:solidFill>
                  <a:schemeClr val="bg1"/>
                </a:solidFill>
              </a:rPr>
              <a:t>Primena augmentacije generalno daje veći f1-score za svaku klasu</a:t>
            </a:r>
            <a:endParaRPr lang="en-US" altLang="sr-Latn-RS">
              <a:solidFill>
                <a:schemeClr val="bg1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sr-Latn-RS">
              <a:solidFill>
                <a:schemeClr val="bg1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sr-Latn-RS">
                <a:solidFill>
                  <a:schemeClr val="bg1"/>
                </a:solidFill>
              </a:rPr>
              <a:t>Najbolji CNN je slabiji od svakog ResNet50</a:t>
            </a:r>
            <a:r>
              <a:rPr lang="sr-Latn-RS" altLang="sr-Latn-RS">
                <a:solidFill>
                  <a:schemeClr val="bg1"/>
                </a:solidFill>
              </a:rPr>
              <a:t>, takođe mu je smetala jača augmentacija</a:t>
            </a:r>
            <a:endParaRPr lang="en-US" altLang="sr-Latn-RS">
              <a:solidFill>
                <a:schemeClr val="bg1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sr-Latn-RS">
              <a:solidFill>
                <a:schemeClr val="bg1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sr-Latn-RS">
                <a:solidFill>
                  <a:schemeClr val="bg1"/>
                </a:solidFill>
              </a:rPr>
              <a:t>Z</a:t>
            </a:r>
            <a:r>
              <a:rPr lang="sr-Latn-RS" altLang="sr-Latn-RS">
                <a:solidFill>
                  <a:schemeClr val="bg1"/>
                </a:solidFill>
              </a:rPr>
              <a:t>ahvaljujući residual blokovima i dubokoj arhitekturi</a:t>
            </a:r>
            <a:r>
              <a:rPr lang="en-US" altLang="sr-Latn-RS">
                <a:solidFill>
                  <a:schemeClr val="bg1"/>
                </a:solidFill>
              </a:rPr>
              <a:t> </a:t>
            </a:r>
            <a:r>
              <a:rPr lang="sr-Latn-RS" altLang="sr-Latn-RS">
                <a:solidFill>
                  <a:schemeClr val="bg1"/>
                </a:solidFill>
              </a:rPr>
              <a:t>ResNet50</a:t>
            </a:r>
            <a:r>
              <a:rPr lang="en-US" altLang="sr-Latn-RS">
                <a:solidFill>
                  <a:schemeClr val="bg1"/>
                </a:solidFill>
              </a:rPr>
              <a:t> dobro generalizuje i bez augmentacije</a:t>
            </a:r>
            <a:r>
              <a:rPr lang="sr-Latn-RS" altLang="sr-Latn-RS">
                <a:solidFill>
                  <a:schemeClr val="bg1"/>
                </a:solidFill>
              </a:rPr>
              <a:t>, sa jačom je neznatno bolji od slab</a:t>
            </a:r>
            <a:r>
              <a:rPr lang="en-US" altLang="sr-Latn-RS">
                <a:solidFill>
                  <a:schemeClr val="bg1"/>
                </a:solidFill>
              </a:rPr>
              <a:t>e</a:t>
            </a:r>
            <a:r>
              <a:rPr lang="sr-Latn-RS" altLang="sr-Latn-RS">
                <a:solidFill>
                  <a:schemeClr val="bg1"/>
                </a:solidFill>
              </a:rPr>
              <a:t>, mada je jakom augmentacijom opao f-1 score za klase sa malo slika: Cigar Shaped i </a:t>
            </a:r>
            <a:r>
              <a:rPr lang="en-US" altLang="sr-Latn-RS">
                <a:solidFill>
                  <a:schemeClr val="bg1"/>
                </a:solidFill>
              </a:rPr>
              <a:t>Edge-on without Bulge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sr-Latn-RS" altLang="sr-Latn-RS">
              <a:solidFill>
                <a:schemeClr val="bg1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bg1"/>
                </a:solidFill>
              </a:rPr>
              <a:t>Iako CNN modeli pokazuju niži test loss u poređenju sa ResNet50, to ne implicira bolju generalizaciju: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sr-Latn-RS">
                <a:solidFill>
                  <a:schemeClr val="bg1"/>
                </a:solidFill>
              </a:rPr>
              <a:t>CNN je skloniji davanju manje odlučnih predikcija – manji penali u loss funkciji, ali i niža tačnost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sr-Latn-RS">
                <a:solidFill>
                  <a:schemeClr val="bg1"/>
                </a:solidFill>
              </a:rPr>
              <a:t>ResNet50, kao dublja arhitektura, pravi sigurnije klasifikacije – loss je nešto veći, ali su tačnost i f1-score bolji, što ukazuje na kvalitetniju reprezentaciju podataka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sr-Latn-RS">
              <a:solidFill>
                <a:schemeClr val="bg1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sr-Latn-RS">
                <a:solidFill>
                  <a:schemeClr val="bg1"/>
                </a:solidFill>
              </a:rPr>
              <a:t>Zaklju</a:t>
            </a:r>
            <a:r>
              <a:rPr lang="sr-Latn-RS" altLang="sr-Latn-RS">
                <a:solidFill>
                  <a:schemeClr val="bg1"/>
                </a:solidFill>
              </a:rPr>
              <a:t>čak: najbolji model je </a:t>
            </a:r>
            <a:r>
              <a:rPr lang="sr-Latn-RS" altLang="sr-Latn-RS" b="1">
                <a:solidFill>
                  <a:schemeClr val="bg1"/>
                </a:solidFill>
              </a:rPr>
              <a:t>ResNet50</a:t>
            </a:r>
            <a:r>
              <a:rPr lang="sr-Latn-RS" altLang="sr-Latn-RS">
                <a:solidFill>
                  <a:schemeClr val="bg1"/>
                </a:solidFill>
              </a:rPr>
              <a:t> sa </a:t>
            </a:r>
            <a:r>
              <a:rPr lang="sr-Latn-RS" altLang="sr-Latn-RS" u="sng">
                <a:solidFill>
                  <a:schemeClr val="bg1"/>
                </a:solidFill>
              </a:rPr>
              <a:t>jakom augmentacijom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sr-Latn-RS" altLang="sr-Latn-R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8B109A8-0EDC-4CA2-5BAB-25649956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9" y="406419"/>
            <a:ext cx="112871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AA724-5254-4B2C-5C8B-9D6A85B2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space with stars and a planet&#10;&#10;AI-generated content may be incorrect.">
            <a:extLst>
              <a:ext uri="{FF2B5EF4-FFF2-40B4-BE49-F238E27FC236}">
                <a16:creationId xmlns:a16="http://schemas.microsoft.com/office/drawing/2014/main" id="{6CC16462-EA69-66F9-0C4B-53D30DDA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6" b="1875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0091F-8C89-484F-F402-D0FC65E7E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Hvala na pa</a:t>
            </a:r>
            <a:r>
              <a:rPr lang="sr-Latn-RS">
                <a:solidFill>
                  <a:srgbClr val="FFFFFF"/>
                </a:solidFill>
              </a:rPr>
              <a:t>žnji!</a:t>
            </a:r>
          </a:p>
        </p:txBody>
      </p:sp>
    </p:spTree>
    <p:extLst>
      <p:ext uri="{BB962C8B-B14F-4D97-AF65-F5344CB8AC3E}">
        <p14:creationId xmlns:p14="http://schemas.microsoft.com/office/powerpoint/2010/main" val="24561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8490F-58B0-1527-CA7E-20167ED53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CA0AA0-BBE3-4A7C-7A06-738AF038B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C54FBF-8C78-28FC-50C7-1C13963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63260C-AAC4-38C3-95A1-0F11A215B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BB227-8A46-3E42-ACBA-313705438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ADA54-68FE-E63E-987C-2C1B907EA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EF7B33-B0F0-2321-C45B-A849260EA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3DE07F-F595-2DFB-DABD-D3737DD64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654227F-AE00-C564-0A97-E572D2F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4" r="-1" b="-1"/>
          <a:stretch>
            <a:fillRect/>
          </a:stretch>
        </p:blipFill>
        <p:spPr>
          <a:xfrm>
            <a:off x="-9137" y="1226"/>
            <a:ext cx="8678072" cy="6856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69FCC-AA39-4B48-2D6C-E6EB55CC7BAC}"/>
              </a:ext>
            </a:extLst>
          </p:cNvPr>
          <p:cNvSpPr txBox="1"/>
          <p:nvPr/>
        </p:nvSpPr>
        <p:spPr>
          <a:xfrm>
            <a:off x="8950550" y="2396266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https://astronn.readthedocs.io/en/latest/galaxy10.html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F9902-180B-1E4A-7973-C49D0616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BBE95F-053F-9A33-975D-DD22C43AA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792CD-D32C-8B52-EC17-49F0BC0BB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213B5-95A3-DB7E-8B7B-9BD1CB4D6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EBAF4-930D-C340-C01B-FDE8F4822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621AA5-4ED2-828E-592D-A398A73F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00C2AE-8236-75D3-E405-D3BCF552E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6EFD33-C7B0-ED48-33E5-5E11B352D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5B709-D909-F656-AED5-3CA40CD25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Kod</a:t>
            </a:r>
            <a:endParaRPr lang="sr-Latn-RS"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CA10B-0ED3-C2B6-9375-A6BD7CA6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C25E11-313E-003E-A6E2-DE619EFD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336E51-EF6E-4861-F2F2-979154996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C94FC-9875-BF8B-B160-0C7A3041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11C30C-BEFE-A2D0-2581-88E2460E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E47B8F-5893-CCF2-D0D2-2954733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71E72-5667-3E54-E2F5-FEFBA2F6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B96C6E-AB7A-F39E-0268-C35522EA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1906182-134A-FDCD-0FFA-4C87D905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62" y="1528084"/>
            <a:ext cx="10362737" cy="4792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F4465-7F2A-6A2A-5727-D33DF99B5AC3}"/>
              </a:ext>
            </a:extLst>
          </p:cNvPr>
          <p:cNvSpPr txBox="1"/>
          <p:nvPr/>
        </p:nvSpPr>
        <p:spPr>
          <a:xfrm>
            <a:off x="919201" y="872978"/>
            <a:ext cx="8688827" cy="65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src/run.py – glavni program</a:t>
            </a:r>
          </a:p>
        </p:txBody>
      </p:sp>
    </p:spTree>
    <p:extLst>
      <p:ext uri="{BB962C8B-B14F-4D97-AF65-F5344CB8AC3E}">
        <p14:creationId xmlns:p14="http://schemas.microsoft.com/office/powerpoint/2010/main" val="20940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BC187-5D26-76CC-F948-DB6F57F2D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E859CF-DF25-8A71-A375-3CC497E60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A1E60-0FFB-9C77-6FC8-619433450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450396-8AB3-5DA4-F57B-2FF84B8E5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E35033-1164-52B4-80F1-7E06A0544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68041E-9A81-5176-E365-248B67113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735228-3638-E411-2BDF-2715B429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728AE5-E4EB-E202-8083-551328CB3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7654D1E-2CFA-CA0B-38DE-1BF192C8A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4" y="934851"/>
            <a:ext cx="9490324" cy="583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5ED9D-21F3-2DDC-0E88-2CC190470518}"/>
              </a:ext>
            </a:extLst>
          </p:cNvPr>
          <p:cNvSpPr txBox="1"/>
          <p:nvPr/>
        </p:nvSpPr>
        <p:spPr>
          <a:xfrm>
            <a:off x="1359970" y="176283"/>
            <a:ext cx="8952220" cy="75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src/classifier/galaxy_classifier.py – wrapper oko pojedina</a:t>
            </a:r>
            <a:r>
              <a:rPr lang="sr-Latn-RS" sz="2000">
                <a:solidFill>
                  <a:schemeClr val="bg1"/>
                </a:solidFill>
              </a:rPr>
              <a:t>čnih funkcija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589DA-A44C-77EA-0A65-316F1DAB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B7131E2-6497-7449-E48F-1D4BDAA3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B6159E-D6CE-4521-A03D-4C34713C1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CADD20-0A47-C163-1F1F-73AD842FE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5C244-52FB-4E85-89D6-247970C6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A21FBB-FC76-85CF-FBA2-23DB67C58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DA9D9-844E-5803-72FC-BB0B1FEC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AEC45C-93B6-709E-C997-EA9336F1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381FF12-8CD3-A963-B118-DADD3511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76" y="1003477"/>
            <a:ext cx="8564170" cy="5325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BE67E-2B8A-2B1F-7C8C-C1A9B24FFBD5}"/>
              </a:ext>
            </a:extLst>
          </p:cNvPr>
          <p:cNvSpPr txBox="1"/>
          <p:nvPr/>
        </p:nvSpPr>
        <p:spPr>
          <a:xfrm>
            <a:off x="1812676" y="529305"/>
            <a:ext cx="718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src/model/cnn.py</a:t>
            </a:r>
            <a:r>
              <a:rPr lang="sr-Latn-RS">
                <a:solidFill>
                  <a:schemeClr val="bg1"/>
                </a:solidFill>
              </a:rPr>
              <a:t> – kompajliranje Sequential keras modela za CNN</a:t>
            </a:r>
          </a:p>
        </p:txBody>
      </p:sp>
    </p:spTree>
    <p:extLst>
      <p:ext uri="{BB962C8B-B14F-4D97-AF65-F5344CB8AC3E}">
        <p14:creationId xmlns:p14="http://schemas.microsoft.com/office/powerpoint/2010/main" val="184035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3C583-0DD6-062F-F8B7-3F183552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C72791-1742-0F07-169C-D3623F0F5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CDC5A-ED95-9C62-9EE1-8A010EC78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4045F-02BB-5A82-DCBA-47F794026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FFE9-8DEE-28D9-2EB6-BA6220F7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122A7-3F13-3755-01FF-185EBF10C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F76DE-C173-BFC9-CBD2-7FDC707D5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5EFAB8-F905-B20E-8FE7-68947A46B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121AD74-DB0C-5B4D-4D82-253985111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05" y="1244565"/>
            <a:ext cx="6820852" cy="5087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72EBEA-F997-B129-AAC7-FD2BE401289E}"/>
              </a:ext>
            </a:extLst>
          </p:cNvPr>
          <p:cNvSpPr txBox="1"/>
          <p:nvPr/>
        </p:nvSpPr>
        <p:spPr>
          <a:xfrm>
            <a:off x="2660064" y="527281"/>
            <a:ext cx="726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src/train/train_cnn.py</a:t>
            </a:r>
            <a:r>
              <a:rPr lang="sr-Latn-RS">
                <a:solidFill>
                  <a:schemeClr val="bg1"/>
                </a:solidFill>
              </a:rPr>
              <a:t> – poziva model.fit sa prosleđenim parametrima i dodaje callback funkcije (</a:t>
            </a:r>
            <a:r>
              <a:rPr lang="en-US">
                <a:solidFill>
                  <a:schemeClr val="bg1"/>
                </a:solidFill>
              </a:rPr>
              <a:t>detaljnije na kasnijim slajdovima</a:t>
            </a:r>
            <a:r>
              <a:rPr lang="sr-Latn-RS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9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9EE91-1440-B2C2-D437-1CD04EB7A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E775FD3-B018-D224-8D31-149F40C4D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7D15C4-F517-DFC1-2637-2829E9FE8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137D7-9D49-A4C1-4837-8FACAFD4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0708B-E922-5C4C-248F-692FF9BC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F1368-8759-BEAD-15BA-33BE8D6A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11853D-8F3F-1496-BFEA-B01C25E14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D4002-3D73-5FE7-5C33-8D1FF72AE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DAC1E67-36E2-30BD-4FA6-1EBC7B5A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84" y="1219199"/>
            <a:ext cx="8092093" cy="5466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91243-CCEA-1728-57A7-4DF192A62FFC}"/>
              </a:ext>
            </a:extLst>
          </p:cNvPr>
          <p:cNvSpPr txBox="1"/>
          <p:nvPr/>
        </p:nvSpPr>
        <p:spPr>
          <a:xfrm>
            <a:off x="2045384" y="369334"/>
            <a:ext cx="799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src/model/resnet.py</a:t>
            </a:r>
            <a:r>
              <a:rPr lang="sr-Latn-RS">
                <a:solidFill>
                  <a:schemeClr val="bg1"/>
                </a:solidFill>
              </a:rPr>
              <a:t> – kompajliranje Sequential keras modela za ResNet50 koristeći „imagenet“ unapred treniran model kao osnovni sloj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BFD00-A578-677F-348D-F6AABF1C097D}"/>
              </a:ext>
            </a:extLst>
          </p:cNvPr>
          <p:cNvSpPr txBox="1"/>
          <p:nvPr/>
        </p:nvSpPr>
        <p:spPr>
          <a:xfrm>
            <a:off x="4927916" y="2133619"/>
            <a:ext cx="500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Zamrzavanje radi  stabilizacije modela i </a:t>
            </a:r>
            <a:r>
              <a:rPr lang="sr-Latn-RS" sz="1600">
                <a:solidFill>
                  <a:schemeClr val="bg1"/>
                </a:solidFill>
              </a:rPr>
              <a:t>sprečavanje razbijanja težina iz „imagenet“</a:t>
            </a:r>
          </a:p>
        </p:txBody>
      </p:sp>
    </p:spTree>
    <p:extLst>
      <p:ext uri="{BB962C8B-B14F-4D97-AF65-F5344CB8AC3E}">
        <p14:creationId xmlns:p14="http://schemas.microsoft.com/office/powerpoint/2010/main" val="13015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503</Words>
  <Application>Microsoft Office PowerPoint</Application>
  <PresentationFormat>Widescreen</PresentationFormat>
  <Paragraphs>44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Klasifikacija morfologije galaksija</vt:lpstr>
      <vt:lpstr>Skup podataka</vt:lpstr>
      <vt:lpstr>PowerPoint Presentation</vt:lpstr>
      <vt:lpstr>Kod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Rezultati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Analiza rezultata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Dušan Komadinović</dc:creator>
  <cp:lastModifiedBy>Dušan Komadinović</cp:lastModifiedBy>
  <cp:revision>9</cp:revision>
  <dcterms:created xsi:type="dcterms:W3CDTF">2025-10-15T08:35:46Z</dcterms:created>
  <dcterms:modified xsi:type="dcterms:W3CDTF">2025-10-16T12:03:48Z</dcterms:modified>
</cp:coreProperties>
</file>